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84" r:id="rId14"/>
    <p:sldId id="269" r:id="rId15"/>
    <p:sldId id="270" r:id="rId16"/>
    <p:sldId id="265" r:id="rId17"/>
    <p:sldId id="280" r:id="rId18"/>
    <p:sldId id="281" r:id="rId19"/>
    <p:sldId id="282" r:id="rId20"/>
    <p:sldId id="271" r:id="rId21"/>
    <p:sldId id="272" r:id="rId22"/>
    <p:sldId id="273" r:id="rId23"/>
    <p:sldId id="274" r:id="rId24"/>
    <p:sldId id="283" r:id="rId25"/>
    <p:sldId id="275" r:id="rId26"/>
    <p:sldId id="276" r:id="rId27"/>
    <p:sldId id="277" r:id="rId28"/>
    <p:sldId id="278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1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4/9/13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6769" y="3959780"/>
            <a:ext cx="7542212" cy="1013012"/>
          </a:xfrm>
        </p:spPr>
        <p:txBody>
          <a:bodyPr/>
          <a:lstStyle/>
          <a:p>
            <a:r>
              <a:rPr lang="en-US" dirty="0" smtClean="0"/>
              <a:t>Oh Industry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Industrialization and Economic Development</a:t>
            </a:r>
          </a:p>
          <a:p>
            <a:r>
              <a:rPr lang="en-US" dirty="0" smtClean="0"/>
              <a:t>-the past 300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29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Theory of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Industry-develops around location of natural resources but when transport improves</a:t>
            </a:r>
          </a:p>
          <a:p>
            <a:r>
              <a:rPr lang="en-US" dirty="0" smtClean="0"/>
              <a:t>Secondary Industry-develops without dependence on resource location	</a:t>
            </a:r>
          </a:p>
          <a:p>
            <a:pPr lvl="1"/>
            <a:r>
              <a:rPr lang="en-US" dirty="0" smtClean="0"/>
              <a:t>Variable costs-energy labor transport less expensive</a:t>
            </a:r>
          </a:p>
          <a:p>
            <a:pPr lvl="1"/>
            <a:r>
              <a:rPr lang="en-US" dirty="0" smtClean="0"/>
              <a:t>Friction of distance-costs go up as distance from source increases</a:t>
            </a:r>
          </a:p>
          <a:p>
            <a:pPr lvl="1"/>
            <a:r>
              <a:rPr lang="en-US" dirty="0" smtClean="0"/>
              <a:t>Distance decay-industries are more likely to serve markets nearby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15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215632"/>
            <a:ext cx="7581901" cy="1653988"/>
          </a:xfrm>
        </p:spPr>
        <p:txBody>
          <a:bodyPr/>
          <a:lstStyle/>
          <a:p>
            <a:r>
              <a:rPr lang="en-US" sz="4400" dirty="0" smtClean="0"/>
              <a:t>Weber’s Least Cost Theory </a:t>
            </a:r>
            <a:br>
              <a:rPr lang="en-US" sz="4400" dirty="0" smtClean="0"/>
            </a:br>
            <a:r>
              <a:rPr lang="en-US" sz="4400" dirty="0" smtClean="0"/>
              <a:t>of location of industry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of Industry influenced by 3 factors</a:t>
            </a:r>
          </a:p>
          <a:p>
            <a:pPr lvl="1"/>
            <a:r>
              <a:rPr lang="en-US" dirty="0" smtClean="0"/>
              <a:t>Transportation-site chosen partly based on cost of moving raw materials to factory to market</a:t>
            </a:r>
          </a:p>
          <a:p>
            <a:pPr lvl="1"/>
            <a:r>
              <a:rPr lang="en-US" dirty="0" smtClean="0"/>
              <a:t>Labor-cheap labor may allow an industry to make up for higher transport costs</a:t>
            </a:r>
          </a:p>
          <a:p>
            <a:pPr lvl="1"/>
            <a:r>
              <a:rPr lang="en-US" dirty="0" smtClean="0"/>
              <a:t>Agglomeration-if several industries cluster in a city, they can provide supporting services (truck factory, furniture company, restaurant)</a:t>
            </a:r>
          </a:p>
          <a:p>
            <a:pPr lvl="2"/>
            <a:r>
              <a:rPr lang="en-US" dirty="0" smtClean="0"/>
              <a:t>Can backfire and cause </a:t>
            </a:r>
            <a:r>
              <a:rPr lang="en-US" dirty="0" err="1" smtClean="0"/>
              <a:t>deglomeration</a:t>
            </a:r>
            <a:r>
              <a:rPr lang="en-US" dirty="0" smtClean="0"/>
              <a:t>-exodus from an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0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dirty="0" smtClean="0"/>
              <a:t>Locational </a:t>
            </a:r>
            <a:r>
              <a:rPr lang="en-US" sz="4800" dirty="0" smtClean="0"/>
              <a:t>Interdependence Theory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Dependent on locations of competition</a:t>
            </a:r>
          </a:p>
          <a:p>
            <a:pPr lvl="1"/>
            <a:r>
              <a:rPr lang="en-US" dirty="0" smtClean="0"/>
              <a:t>Variable Revenue Analysis-a company’s ability to capture a market that will earn more customers and money than competitors</a:t>
            </a:r>
          </a:p>
          <a:p>
            <a:pPr lvl="2"/>
            <a:r>
              <a:rPr lang="en-US" dirty="0" smtClean="0"/>
              <a:t>Ice Cream on the Beach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267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Worldwide Steel Production 2005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7" b="4417"/>
          <a:stretch>
            <a:fillRect/>
          </a:stretch>
        </p:blipFill>
        <p:spPr>
          <a:xfrm>
            <a:off x="168080" y="1882588"/>
            <a:ext cx="8796168" cy="4840026"/>
          </a:xfrm>
        </p:spPr>
      </p:pic>
    </p:spTree>
    <p:extLst>
      <p:ext uri="{BB962C8B-B14F-4D97-AF65-F5344CB8AC3E}">
        <p14:creationId xmlns:p14="http://schemas.microsoft.com/office/powerpoint/2010/main" val="2269273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and Site</a:t>
            </a:r>
            <a:br>
              <a:rPr lang="en-US" dirty="0" smtClean="0"/>
            </a:br>
            <a:r>
              <a:rPr lang="en-US" dirty="0" smtClean="0"/>
              <a:t>Remember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Situation factors of development: mainly deal with transportation (locate factory as close as possible to buyers and sellers)</a:t>
            </a:r>
          </a:p>
          <a:p>
            <a:pPr lvl="1"/>
            <a:r>
              <a:rPr lang="en-US" dirty="0" smtClean="0"/>
              <a:t>Bulk Reducing-copper heavy expensive to transport closer to factory</a:t>
            </a:r>
          </a:p>
          <a:p>
            <a:pPr lvl="1"/>
            <a:r>
              <a:rPr lang="en-US" dirty="0" smtClean="0"/>
              <a:t>Bulk Gaining-canned food and beverages, weigh more after processed closer to market</a:t>
            </a:r>
          </a:p>
          <a:p>
            <a:pPr lvl="1"/>
            <a:r>
              <a:rPr lang="en-US" dirty="0" smtClean="0"/>
              <a:t>Single Market-clothing cluster near market (buyers)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086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and Site</a:t>
            </a:r>
            <a:br>
              <a:rPr lang="en-US" dirty="0" smtClean="0"/>
            </a:br>
            <a:r>
              <a:rPr lang="en-US" dirty="0" smtClean="0"/>
              <a:t>Remember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 factors are particular to a specific geographic location and focus on varying costs of land, labor and capital</a:t>
            </a:r>
          </a:p>
          <a:p>
            <a:pPr lvl="1"/>
            <a:r>
              <a:rPr lang="en-US" dirty="0" smtClean="0"/>
              <a:t>Climate, land costs, access to cultural or sporting events, labor costs, willingness of banks to invest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56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</a:t>
            </a:r>
            <a:br>
              <a:rPr lang="en-US" dirty="0" smtClean="0"/>
            </a:br>
            <a:r>
              <a:rPr lang="en-US" sz="3200" dirty="0" smtClean="0"/>
              <a:t>patterns and impact of industrialization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Factories are still placed in places that have hard infrastructure (if not some industries may invest because labor is so inexpensive)</a:t>
            </a:r>
          </a:p>
          <a:p>
            <a:r>
              <a:rPr lang="en-US" dirty="0" smtClean="0"/>
              <a:t>Industrial Regions of the World:</a:t>
            </a:r>
          </a:p>
          <a:p>
            <a:pPr lvl="1"/>
            <a:r>
              <a:rPr lang="en-US" dirty="0" smtClean="0"/>
              <a:t>Primary Industrial Regions (areas w/largest agglomeration-called the Industrial Belt)</a:t>
            </a:r>
          </a:p>
          <a:p>
            <a:pPr lvl="2"/>
            <a:r>
              <a:rPr lang="en-US" dirty="0" smtClean="0"/>
              <a:t>Western and Central Europe</a:t>
            </a:r>
          </a:p>
          <a:p>
            <a:pPr lvl="2"/>
            <a:r>
              <a:rPr lang="en-US" dirty="0" smtClean="0"/>
              <a:t>Eastern North America</a:t>
            </a:r>
          </a:p>
          <a:p>
            <a:pPr lvl="2"/>
            <a:r>
              <a:rPr lang="en-US" dirty="0" smtClean="0"/>
              <a:t>Russia and Ukraine</a:t>
            </a:r>
          </a:p>
          <a:p>
            <a:pPr lvl="2"/>
            <a:r>
              <a:rPr lang="en-US" dirty="0" smtClean="0"/>
              <a:t>Eastern Asia (Japan, China, Singapore, South Korea, Hong Kong, Taiwan)</a:t>
            </a:r>
          </a:p>
        </p:txBody>
      </p:sp>
    </p:spTree>
    <p:extLst>
      <p:ext uri="{BB962C8B-B14F-4D97-AF65-F5344CB8AC3E}">
        <p14:creationId xmlns:p14="http://schemas.microsoft.com/office/powerpoint/2010/main" val="2318396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Eastern Europe and Russia</a:t>
            </a:r>
            <a:endParaRPr lang="en-US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6" b="10726"/>
          <a:stretch>
            <a:fillRect/>
          </a:stretch>
        </p:blipFill>
        <p:spPr>
          <a:xfrm>
            <a:off x="186268" y="1882587"/>
            <a:ext cx="8957732" cy="4653679"/>
          </a:xfrm>
        </p:spPr>
      </p:pic>
    </p:spTree>
    <p:extLst>
      <p:ext uri="{BB962C8B-B14F-4D97-AF65-F5344CB8AC3E}">
        <p14:creationId xmlns:p14="http://schemas.microsoft.com/office/powerpoint/2010/main" val="63864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in North America</a:t>
            </a:r>
            <a:endParaRPr lang="en-US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8" b="21108"/>
          <a:stretch>
            <a:fillRect/>
          </a:stretch>
        </p:blipFill>
        <p:spPr>
          <a:xfrm>
            <a:off x="0" y="1882588"/>
            <a:ext cx="9025467" cy="4975412"/>
          </a:xfrm>
        </p:spPr>
      </p:pic>
    </p:spTree>
    <p:extLst>
      <p:ext uri="{BB962C8B-B14F-4D97-AF65-F5344CB8AC3E}">
        <p14:creationId xmlns:p14="http://schemas.microsoft.com/office/powerpoint/2010/main" val="2226835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in East Asia</a:t>
            </a:r>
            <a:endParaRPr lang="en-US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60" b="28060"/>
          <a:stretch>
            <a:fillRect/>
          </a:stretch>
        </p:blipFill>
        <p:spPr>
          <a:xfrm>
            <a:off x="779462" y="1882587"/>
            <a:ext cx="7581901" cy="4585945"/>
          </a:xfrm>
        </p:spPr>
      </p:pic>
    </p:spTree>
    <p:extLst>
      <p:ext uri="{BB962C8B-B14F-4D97-AF65-F5344CB8AC3E}">
        <p14:creationId xmlns:p14="http://schemas.microsoft.com/office/powerpoint/2010/main" val="3984796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That is the process of economic activities on the earth’s surface evolved from producing basic goods to using factories to mass produce goods for consumption</a:t>
            </a:r>
          </a:p>
          <a:p>
            <a:r>
              <a:rPr lang="en-US" dirty="0" smtClean="0"/>
              <a:t>Industry is Secondary Economic Activities: those that transform raw materials into usable products-useful</a:t>
            </a:r>
          </a:p>
          <a:p>
            <a:pPr lvl="1"/>
            <a:r>
              <a:rPr lang="en-US" dirty="0" smtClean="0"/>
              <a:t>Involves advanced sources of energy</a:t>
            </a:r>
          </a:p>
          <a:p>
            <a:pPr lvl="1"/>
            <a:r>
              <a:rPr lang="en-US" dirty="0" smtClean="0"/>
              <a:t>Machinery </a:t>
            </a:r>
          </a:p>
          <a:p>
            <a:pPr lvl="1"/>
            <a:r>
              <a:rPr lang="en-US" dirty="0" smtClean="0"/>
              <a:t>Specialized labor</a:t>
            </a:r>
          </a:p>
          <a:p>
            <a:pPr lvl="1"/>
            <a:r>
              <a:rPr lang="en-US" dirty="0" smtClean="0"/>
              <a:t>Involve both assembly, processing, and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06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Secondary Industrial Regions: </a:t>
            </a:r>
          </a:p>
          <a:p>
            <a:pPr lvl="2"/>
            <a:r>
              <a:rPr lang="en-US" dirty="0" smtClean="0"/>
              <a:t>Venezuela</a:t>
            </a:r>
          </a:p>
          <a:p>
            <a:pPr lvl="2"/>
            <a:r>
              <a:rPr lang="en-US" dirty="0" smtClean="0"/>
              <a:t>Argentina</a:t>
            </a:r>
          </a:p>
          <a:p>
            <a:pPr lvl="2"/>
            <a:r>
              <a:rPr lang="en-US" dirty="0" smtClean="0"/>
              <a:t>Brazil</a:t>
            </a:r>
          </a:p>
          <a:p>
            <a:pPr lvl="2"/>
            <a:r>
              <a:rPr lang="en-US" dirty="0" smtClean="0"/>
              <a:t>South Africa</a:t>
            </a:r>
          </a:p>
          <a:p>
            <a:pPr lvl="2"/>
            <a:r>
              <a:rPr lang="en-US" dirty="0" smtClean="0"/>
              <a:t>Nigeria</a:t>
            </a:r>
          </a:p>
          <a:p>
            <a:pPr lvl="2"/>
            <a:r>
              <a:rPr lang="en-US" dirty="0" smtClean="0"/>
              <a:t>Coastal Areas of India, Malaysia</a:t>
            </a:r>
          </a:p>
          <a:p>
            <a:pPr lvl="2"/>
            <a:r>
              <a:rPr lang="en-US" dirty="0" smtClean="0"/>
              <a:t>Southern </a:t>
            </a:r>
            <a:r>
              <a:rPr lang="en-US" dirty="0" err="1" smtClean="0"/>
              <a:t>Austrialia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646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talk about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US, Canada, and Mexico have a special relationship that allows for free trade among the three countries called NAFTA North American Free Trade Agreement</a:t>
            </a:r>
          </a:p>
          <a:p>
            <a:pPr marL="403225" lvl="1" indent="0">
              <a:buNone/>
            </a:pPr>
            <a:r>
              <a:rPr lang="en-US" dirty="0" smtClean="0"/>
              <a:t>On the border between US and Mexico regions called Maquiladora-workers produce goods primarily for US consumers in US based plants</a:t>
            </a:r>
          </a:p>
          <a:p>
            <a:pPr marL="403225" lvl="1" indent="0">
              <a:buNone/>
            </a:pPr>
            <a:r>
              <a:rPr lang="en-US" dirty="0" smtClean="0"/>
              <a:t>Mexico faces a dilemma-Maquiladora jobs taken elsewhere where labor is even cheaper (Mexico to China)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514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outsourced India?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 has some advantages</a:t>
            </a:r>
          </a:p>
          <a:p>
            <a:pPr lvl="1"/>
            <a:r>
              <a:rPr lang="en-US" dirty="0" smtClean="0"/>
              <a:t>Government policies encouraging industrialization</a:t>
            </a:r>
          </a:p>
          <a:p>
            <a:pPr lvl="1"/>
            <a:r>
              <a:rPr lang="en-US" dirty="0" smtClean="0"/>
              <a:t>Growing urban centers</a:t>
            </a:r>
          </a:p>
          <a:p>
            <a:pPr lvl="1"/>
            <a:r>
              <a:rPr lang="en-US" dirty="0" smtClean="0"/>
              <a:t>Hydroelectric potential, coal, iron ore</a:t>
            </a:r>
          </a:p>
          <a:p>
            <a:pPr lvl="1"/>
            <a:r>
              <a:rPr lang="en-US" dirty="0" smtClean="0"/>
              <a:t>Large labor force</a:t>
            </a:r>
          </a:p>
          <a:p>
            <a:pPr lvl="1"/>
            <a:r>
              <a:rPr lang="en-US" dirty="0" smtClean="0"/>
              <a:t>Midway between Europe and Pacific Rim </a:t>
            </a:r>
          </a:p>
          <a:p>
            <a:pPr lvl="1"/>
            <a:r>
              <a:rPr lang="en-US" dirty="0" smtClean="0"/>
              <a:t>Global access to Information Technology</a:t>
            </a:r>
          </a:p>
          <a:p>
            <a:pPr lvl="2"/>
            <a:r>
              <a:rPr lang="en-US" dirty="0" smtClean="0"/>
              <a:t>Outsourcing jobs (call centers)</a:t>
            </a:r>
          </a:p>
          <a:p>
            <a:pPr lvl="2"/>
            <a:r>
              <a:rPr lang="en-US" dirty="0" smtClean="0"/>
              <a:t>Tertiary sector growth</a:t>
            </a:r>
          </a:p>
        </p:txBody>
      </p:sp>
    </p:spTree>
    <p:extLst>
      <p:ext uri="{BB962C8B-B14F-4D97-AF65-F5344CB8AC3E}">
        <p14:creationId xmlns:p14="http://schemas.microsoft.com/office/powerpoint/2010/main" val="3251121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equals global inequality?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 Revolution set in motion global inequality</a:t>
            </a:r>
          </a:p>
          <a:p>
            <a:r>
              <a:rPr lang="en-US" dirty="0" smtClean="0"/>
              <a:t>Increasingly global economy provides challenges for all countries both MDC’s and LDC’s</a:t>
            </a:r>
          </a:p>
          <a:p>
            <a:pPr lvl="1"/>
            <a:r>
              <a:rPr lang="en-US" dirty="0" smtClean="0"/>
              <a:t>Challenges for MDC’s</a:t>
            </a:r>
          </a:p>
          <a:p>
            <a:pPr lvl="2"/>
            <a:r>
              <a:rPr lang="en-US" dirty="0" smtClean="0"/>
              <a:t>Trading Blocs-trade among countries</a:t>
            </a:r>
          </a:p>
          <a:p>
            <a:pPr lvl="3"/>
            <a:r>
              <a:rPr lang="en-US" dirty="0" smtClean="0"/>
              <a:t>North America, EU, East Asia</a:t>
            </a:r>
          </a:p>
          <a:p>
            <a:pPr lvl="2"/>
            <a:r>
              <a:rPr lang="en-US" dirty="0" smtClean="0"/>
              <a:t>Transnational Corporations and Conglomerate Corporations</a:t>
            </a:r>
          </a:p>
          <a:p>
            <a:pPr lvl="2"/>
            <a:r>
              <a:rPr lang="en-US" dirty="0" smtClean="0"/>
              <a:t>Deindustrialization (decreasing manufacturing)</a:t>
            </a:r>
          </a:p>
        </p:txBody>
      </p:sp>
    </p:spTree>
    <p:extLst>
      <p:ext uri="{BB962C8B-B14F-4D97-AF65-F5344CB8AC3E}">
        <p14:creationId xmlns:p14="http://schemas.microsoft.com/office/powerpoint/2010/main" val="935046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70" y="107577"/>
            <a:ext cx="8817262" cy="1653988"/>
          </a:xfrm>
        </p:spPr>
        <p:txBody>
          <a:bodyPr/>
          <a:lstStyle/>
          <a:p>
            <a:r>
              <a:rPr lang="en-US" dirty="0" smtClean="0"/>
              <a:t>Labor Cost Per Hour </a:t>
            </a:r>
            <a:br>
              <a:rPr lang="en-US" dirty="0" smtClean="0"/>
            </a:br>
            <a:r>
              <a:rPr lang="en-US" dirty="0" smtClean="0"/>
              <a:t>MDC’s and LDC’s</a:t>
            </a:r>
            <a:endParaRPr lang="en-US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7" b="11107"/>
          <a:stretch>
            <a:fillRect/>
          </a:stretch>
        </p:blipFill>
        <p:spPr>
          <a:xfrm>
            <a:off x="165670" y="1882775"/>
            <a:ext cx="8817261" cy="4746625"/>
          </a:xfrm>
        </p:spPr>
      </p:pic>
    </p:spTree>
    <p:extLst>
      <p:ext uri="{BB962C8B-B14F-4D97-AF65-F5344CB8AC3E}">
        <p14:creationId xmlns:p14="http://schemas.microsoft.com/office/powerpoint/2010/main" val="1512809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Globalization equals global inequality?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/>
              <a:t>Challenges for LDC’s</a:t>
            </a:r>
          </a:p>
          <a:p>
            <a:pPr lvl="2"/>
            <a:r>
              <a:rPr lang="en-US" sz="2800" dirty="0" smtClean="0"/>
              <a:t>Distance from Markets</a:t>
            </a:r>
          </a:p>
          <a:p>
            <a:pPr lvl="2"/>
            <a:r>
              <a:rPr lang="en-US" sz="2800" dirty="0" smtClean="0"/>
              <a:t>Inadequate infrastructure</a:t>
            </a:r>
          </a:p>
          <a:p>
            <a:pPr lvl="2"/>
            <a:r>
              <a:rPr lang="en-US" sz="2800" dirty="0" smtClean="0"/>
              <a:t>Competition with existing manufacturers in other countries</a:t>
            </a:r>
          </a:p>
          <a:p>
            <a:pPr lvl="3"/>
            <a:r>
              <a:rPr lang="en-US" sz="2600" dirty="0" smtClean="0"/>
              <a:t>Transnational corporations set up low cost jobs in LDC’s-keeps global inequalities in place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44033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and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Coal replaces wood as leading source of energy-</a:t>
            </a:r>
          </a:p>
          <a:p>
            <a:r>
              <a:rPr lang="en-US" dirty="0" smtClean="0"/>
              <a:t>New energy: coal, petroleum and natural gas will run out (fossil fuels)</a:t>
            </a:r>
          </a:p>
          <a:p>
            <a:pPr lvl="1"/>
            <a:r>
              <a:rPr lang="en-US" dirty="0" smtClean="0"/>
              <a:t>Fossil Fuel reserves</a:t>
            </a:r>
          </a:p>
          <a:p>
            <a:pPr lvl="2"/>
            <a:r>
              <a:rPr lang="en-US" dirty="0" smtClean="0"/>
              <a:t>Proven-discovered not extracted</a:t>
            </a:r>
          </a:p>
          <a:p>
            <a:pPr lvl="2"/>
            <a:r>
              <a:rPr lang="en-US" dirty="0" smtClean="0"/>
              <a:t>Potential-undiscovered</a:t>
            </a:r>
          </a:p>
          <a:p>
            <a:pPr lvl="2"/>
            <a:r>
              <a:rPr lang="en-US" dirty="0" smtClean="0"/>
              <a:t>Petroleum is being consumed faster than it is being found</a:t>
            </a:r>
          </a:p>
          <a:p>
            <a:pPr lvl="1"/>
            <a:r>
              <a:rPr lang="en-US" dirty="0" smtClean="0"/>
              <a:t>MDC’s with ¼ world’s population consume ¾ world’s fossil fuels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857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and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Industrial Pollution</a:t>
            </a:r>
          </a:p>
          <a:p>
            <a:pPr lvl="1"/>
            <a:r>
              <a:rPr lang="en-US" dirty="0" smtClean="0"/>
              <a:t>Air, H20, Land </a:t>
            </a:r>
          </a:p>
          <a:p>
            <a:pPr lvl="1"/>
            <a:r>
              <a:rPr lang="en-US" dirty="0" smtClean="0"/>
              <a:t>Global Warming-reduce ozone layer, world gets hotter</a:t>
            </a:r>
          </a:p>
          <a:p>
            <a:pPr lvl="2"/>
            <a:r>
              <a:rPr lang="en-US" dirty="0" smtClean="0"/>
              <a:t>Called the Greenhouse effect</a:t>
            </a:r>
          </a:p>
          <a:p>
            <a:pPr lvl="2"/>
            <a:r>
              <a:rPr lang="en-US" dirty="0" smtClean="0"/>
              <a:t>Acid Rain-sulfur dioxide nitrogen released into air by burning fossil fuels</a:t>
            </a:r>
          </a:p>
          <a:p>
            <a:pPr lvl="3"/>
            <a:r>
              <a:rPr lang="en-US" dirty="0" smtClean="0"/>
              <a:t>Get into lakes and streams</a:t>
            </a:r>
          </a:p>
          <a:p>
            <a:r>
              <a:rPr lang="en-US" dirty="0" smtClean="0"/>
              <a:t>Sustainable development</a:t>
            </a:r>
          </a:p>
          <a:p>
            <a:pPr lvl="1"/>
            <a:r>
              <a:rPr lang="en-US" dirty="0" smtClean="0"/>
              <a:t>Environment cannot sustain industrial demands on it</a:t>
            </a:r>
          </a:p>
          <a:p>
            <a:pPr lvl="1"/>
            <a:r>
              <a:rPr lang="en-US" dirty="0" smtClean="0"/>
              <a:t>Current populations should not impair future 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85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Possible Solutions to Environmental Problems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Prevention-changing governmental policies</a:t>
            </a:r>
          </a:p>
          <a:p>
            <a:r>
              <a:rPr lang="en-US" dirty="0" smtClean="0"/>
              <a:t>Technological change-pollution capturing filters for industrial runoff and recycling of industrial wastes</a:t>
            </a:r>
          </a:p>
          <a:p>
            <a:pPr lvl="1"/>
            <a:r>
              <a:rPr lang="en-US" dirty="0" smtClean="0"/>
              <a:t>Alternate energy sources-wind, solar</a:t>
            </a:r>
          </a:p>
          <a:p>
            <a:r>
              <a:rPr lang="en-US" dirty="0" smtClean="0"/>
              <a:t>Mitigation-reduce damage by replacing or cleaning </a:t>
            </a:r>
          </a:p>
          <a:p>
            <a:r>
              <a:rPr lang="en-US" dirty="0" smtClean="0"/>
              <a:t>Compensation-political bodies could compensate companies and industries who are more responsible in practices </a:t>
            </a:r>
            <a:r>
              <a:rPr lang="en-US" smtClean="0"/>
              <a:t>and business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92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9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Were talking about improving material conditions of people through diffusion of knowledge but MOSTLY technology</a:t>
            </a:r>
          </a:p>
          <a:p>
            <a:pPr lvl="1"/>
            <a:r>
              <a:rPr lang="en-US" dirty="0" smtClean="0"/>
              <a:t>Primary Sector</a:t>
            </a:r>
          </a:p>
          <a:p>
            <a:pPr lvl="1"/>
            <a:r>
              <a:rPr lang="en-US" dirty="0" smtClean="0"/>
              <a:t>Secondary Sector</a:t>
            </a:r>
          </a:p>
          <a:p>
            <a:pPr lvl="1"/>
            <a:r>
              <a:rPr lang="en-US" dirty="0" smtClean="0"/>
              <a:t>Tertiary Sector</a:t>
            </a:r>
          </a:p>
          <a:p>
            <a:pPr marL="0" indent="0">
              <a:buNone/>
            </a:pPr>
            <a:r>
              <a:rPr lang="en-US" dirty="0" smtClean="0"/>
              <a:t>Newly industrializing countries-between MDC and LDC</a:t>
            </a:r>
          </a:p>
          <a:p>
            <a:pPr marL="0" indent="0">
              <a:buNone/>
            </a:pPr>
            <a:r>
              <a:rPr lang="en-US" dirty="0" smtClean="0"/>
              <a:t>Compressed Modernity-rapid economic and political change that stabilizes a country (South Korea)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88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Gross Domestic Product and GDP Per Capita</a:t>
            </a:r>
          </a:p>
          <a:p>
            <a:pPr lvl="1"/>
            <a:r>
              <a:rPr lang="en-US" dirty="0" smtClean="0"/>
              <a:t>20 K for MDCs and 1 K for LDCs</a:t>
            </a:r>
          </a:p>
          <a:p>
            <a:pPr marL="403225" lvl="1" indent="0">
              <a:buNone/>
            </a:pPr>
            <a:endParaRPr lang="en-US" dirty="0"/>
          </a:p>
          <a:p>
            <a:pPr marL="403225" lvl="1" indent="0">
              <a:buNone/>
            </a:pPr>
            <a:r>
              <a:rPr lang="en-US" dirty="0" smtClean="0"/>
              <a:t>Differences between MDC’s and LDCs</a:t>
            </a:r>
          </a:p>
          <a:p>
            <a:pPr marL="403225" lvl="1" indent="0">
              <a:buNone/>
            </a:pPr>
            <a:r>
              <a:rPr lang="en-US" dirty="0"/>
              <a:t>	</a:t>
            </a:r>
            <a:r>
              <a:rPr lang="en-US" dirty="0" smtClean="0"/>
              <a:t>Types of Jobs</a:t>
            </a:r>
          </a:p>
          <a:p>
            <a:pPr marL="403225" lvl="1" indent="0">
              <a:buNone/>
            </a:pPr>
            <a:r>
              <a:rPr lang="en-US" dirty="0"/>
              <a:t>	</a:t>
            </a:r>
            <a:r>
              <a:rPr lang="en-US" dirty="0" smtClean="0"/>
              <a:t>Worker Productivity (value added)</a:t>
            </a:r>
          </a:p>
          <a:p>
            <a:pPr marL="403225" lvl="1" indent="0">
              <a:buNone/>
            </a:pPr>
            <a:r>
              <a:rPr lang="en-US" dirty="0"/>
              <a:t>	</a:t>
            </a:r>
            <a:r>
              <a:rPr lang="en-US" dirty="0" smtClean="0"/>
              <a:t>Access to Raw Materials</a:t>
            </a:r>
          </a:p>
          <a:p>
            <a:pPr marL="403225" lvl="1" indent="0">
              <a:buNone/>
            </a:pPr>
            <a:r>
              <a:rPr lang="en-US" dirty="0"/>
              <a:t>	</a:t>
            </a:r>
            <a:r>
              <a:rPr lang="en-US" dirty="0" smtClean="0"/>
              <a:t>Availability of consumer goods</a:t>
            </a:r>
          </a:p>
          <a:p>
            <a:pPr marL="403225" lvl="1" indent="0">
              <a:buNone/>
            </a:pPr>
            <a:endParaRPr lang="en-US" dirty="0"/>
          </a:p>
          <a:p>
            <a:pPr marL="403225" lvl="1" indent="0">
              <a:buNone/>
            </a:pPr>
            <a:r>
              <a:rPr lang="en-US" dirty="0" smtClean="0"/>
              <a:t>There are strong correlations between economic development and social development (literacy, education, healthcare)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6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Value Added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7" b="4417"/>
          <a:stretch>
            <a:fillRect/>
          </a:stretch>
        </p:blipFill>
        <p:spPr>
          <a:xfrm>
            <a:off x="0" y="1882588"/>
            <a:ext cx="9008533" cy="4975412"/>
          </a:xfrm>
        </p:spPr>
      </p:pic>
    </p:spTree>
    <p:extLst>
      <p:ext uri="{BB962C8B-B14F-4D97-AF65-F5344CB8AC3E}">
        <p14:creationId xmlns:p14="http://schemas.microsoft.com/office/powerpoint/2010/main" val="370957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Theories of Economic Development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Modernization (Westernization) Model: to be successful follow model of industrialized nations</a:t>
            </a:r>
          </a:p>
          <a:p>
            <a:pPr lvl="1"/>
            <a:r>
              <a:rPr lang="en-US" dirty="0" smtClean="0"/>
              <a:t>Tradition greatest barrier to economic development</a:t>
            </a:r>
          </a:p>
          <a:p>
            <a:r>
              <a:rPr lang="en-US" dirty="0" smtClean="0"/>
              <a:t>Dependency Theory: global poverty is the fault of rich nations and their historical and contemporary exploitation of LDC’s.</a:t>
            </a:r>
          </a:p>
          <a:p>
            <a:pPr lvl="1"/>
            <a:r>
              <a:rPr lang="en-US" dirty="0" smtClean="0"/>
              <a:t>Marxism-class theory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8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Rostow’s</a:t>
            </a:r>
            <a:r>
              <a:rPr lang="en-US" sz="3600" dirty="0" smtClean="0"/>
              <a:t> Theory:</a:t>
            </a:r>
            <a:br>
              <a:rPr lang="en-US" sz="3600" dirty="0" smtClean="0"/>
            </a:br>
            <a:r>
              <a:rPr lang="en-US" sz="3600" dirty="0" smtClean="0"/>
              <a:t>Extension of Modernization Theory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Stage Theory</a:t>
            </a:r>
          </a:p>
          <a:p>
            <a:pPr lvl="1"/>
            <a:r>
              <a:rPr lang="en-US" dirty="0" smtClean="0"/>
              <a:t>Traditional Stage</a:t>
            </a:r>
          </a:p>
          <a:p>
            <a:pPr lvl="1"/>
            <a:r>
              <a:rPr lang="en-US" dirty="0" smtClean="0"/>
              <a:t>Take-off Stage</a:t>
            </a:r>
          </a:p>
          <a:p>
            <a:pPr lvl="1"/>
            <a:r>
              <a:rPr lang="en-US" dirty="0" smtClean="0"/>
              <a:t>Drive to Technological Maturity</a:t>
            </a:r>
          </a:p>
          <a:p>
            <a:pPr lvl="1"/>
            <a:r>
              <a:rPr lang="en-US" dirty="0" smtClean="0"/>
              <a:t>High Mass Consumption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Modernization Theory encourages LDC’s to control population growth, increase food production, and take advantage of industrial technology.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Wallerstein’s</a:t>
            </a:r>
            <a:r>
              <a:rPr lang="en-US" sz="4000" dirty="0" smtClean="0"/>
              <a:t> Capitalist World Economy-Outgrowth of Dependency Theory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by role in global economy (role determined by colonial period dominated by Europeans)</a:t>
            </a:r>
          </a:p>
          <a:p>
            <a:pPr lvl="1"/>
            <a:r>
              <a:rPr lang="en-US" dirty="0" smtClean="0"/>
              <a:t>Core Countries-rich nations that fuel world economy-take raw materials from around the world (</a:t>
            </a:r>
            <a:r>
              <a:rPr lang="en-US" dirty="0" err="1" smtClean="0"/>
              <a:t>starbucks</a:t>
            </a:r>
            <a:r>
              <a:rPr lang="en-US" dirty="0" smtClean="0"/>
              <a:t> coffee commercials)</a:t>
            </a:r>
          </a:p>
          <a:p>
            <a:pPr lvl="1"/>
            <a:r>
              <a:rPr lang="en-US" dirty="0" smtClean="0"/>
              <a:t>Countries of the Periphery-poor nations, continue to support rich nations with raw materials, inexpensive labor, market to buy products</a:t>
            </a:r>
          </a:p>
          <a:p>
            <a:pPr lvl="1"/>
            <a:r>
              <a:rPr lang="en-US" dirty="0" smtClean="0"/>
              <a:t>Countries of the Semi-Periphery-between poor and rich, still dominated by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29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</a:t>
            </a:r>
            <a:r>
              <a:rPr lang="en-US" dirty="0" err="1" smtClean="0"/>
              <a:t>Industrializtion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Britain-coal-steam engine-textiles-the rest of Europe-mass production-North America-more inventions-New York port</a:t>
            </a:r>
          </a:p>
          <a:p>
            <a:r>
              <a:rPr lang="en-US" dirty="0" smtClean="0"/>
              <a:t>After WWI-industry needs fuel/energy starts exploring periphery for it-America most successful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72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125</TotalTime>
  <Words>1090</Words>
  <Application>Microsoft Macintosh PowerPoint</Application>
  <PresentationFormat>On-screen Show (4:3)</PresentationFormat>
  <Paragraphs>148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Orbit</vt:lpstr>
      <vt:lpstr>Oh Industry</vt:lpstr>
      <vt:lpstr>Industrialization</vt:lpstr>
      <vt:lpstr>Economic Development</vt:lpstr>
      <vt:lpstr>Economic Indicators</vt:lpstr>
      <vt:lpstr>Manufacturing Value Added</vt:lpstr>
      <vt:lpstr> Theories of Economic Development </vt:lpstr>
      <vt:lpstr>Rostow’s Theory: Extension of Modernization Theory</vt:lpstr>
      <vt:lpstr>Wallerstein’s Capitalist World Economy-Outgrowth of Dependency Theory</vt:lpstr>
      <vt:lpstr>A Brief History of Industrializtion</vt:lpstr>
      <vt:lpstr>Location Theory of Industry</vt:lpstr>
      <vt:lpstr>Weber’s Least Cost Theory  of location of industry</vt:lpstr>
      <vt:lpstr>Locational Interdependence Theory</vt:lpstr>
      <vt:lpstr>Worldwide Steel Production 2005</vt:lpstr>
      <vt:lpstr>Situation and Site Remember them?</vt:lpstr>
      <vt:lpstr>Situation and Site Remember them?</vt:lpstr>
      <vt:lpstr>Globalization patterns and impact of industrialization</vt:lpstr>
      <vt:lpstr>Manufacturing Eastern Europe and Russia</vt:lpstr>
      <vt:lpstr>Manufacturing in North America</vt:lpstr>
      <vt:lpstr>Manufacturing in East Asia</vt:lpstr>
      <vt:lpstr>Globalization cont.</vt:lpstr>
      <vt:lpstr>Let’s talk about Mexico</vt:lpstr>
      <vt:lpstr>What about outsourced India?</vt:lpstr>
      <vt:lpstr>Globalization equals global inequality?</vt:lpstr>
      <vt:lpstr>Labor Cost Per Hour  MDC’s and LDC’s</vt:lpstr>
      <vt:lpstr>Globalization equals global inequality?</vt:lpstr>
      <vt:lpstr>Industry and the Environment</vt:lpstr>
      <vt:lpstr>Industry and the Environment</vt:lpstr>
      <vt:lpstr>Possible Solutions to Environmental Problems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 Industry</dc:title>
  <dc:creator>Cassandra Allen</dc:creator>
  <cp:lastModifiedBy>Cassandra Allen</cp:lastModifiedBy>
  <cp:revision>17</cp:revision>
  <dcterms:created xsi:type="dcterms:W3CDTF">2011-04-10T19:56:42Z</dcterms:created>
  <dcterms:modified xsi:type="dcterms:W3CDTF">2013-04-10T01:27:29Z</dcterms:modified>
</cp:coreProperties>
</file>